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2"/>
  </p:handoutMasterIdLst>
  <p:sldIdLst>
    <p:sldId id="353" r:id="rId4"/>
    <p:sldId id="354" r:id="rId5"/>
    <p:sldId id="352" r:id="rId6"/>
    <p:sldId id="356" r:id="rId7"/>
    <p:sldId id="347" r:id="rId8"/>
    <p:sldId id="349" r:id="rId9"/>
    <p:sldId id="355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31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8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6" r:id="rId2"/>
    <p:sldLayoutId id="2147483753" r:id="rId3"/>
    <p:sldLayoutId id="2147483756" r:id="rId4"/>
    <p:sldLayoutId id="2147483745" r:id="rId5"/>
    <p:sldLayoutId id="2147483757" r:id="rId6"/>
    <p:sldLayoutId id="2147483752" r:id="rId7"/>
    <p:sldLayoutId id="2147483742" r:id="rId8"/>
    <p:sldLayoutId id="2147483737" r:id="rId9"/>
    <p:sldLayoutId id="2147483743" r:id="rId10"/>
    <p:sldLayoutId id="2147483741" r:id="rId11"/>
    <p:sldLayoutId id="2147483747" r:id="rId12"/>
    <p:sldLayoutId id="2147483748" r:id="rId13"/>
    <p:sldLayoutId id="2147483749" r:id="rId14"/>
    <p:sldLayoutId id="2147483750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AEDC56-6A75-4E42-8F9E-C791C143665D}"/>
              </a:ext>
            </a:extLst>
          </p:cNvPr>
          <p:cNvSpPr txBox="1"/>
          <p:nvPr/>
        </p:nvSpPr>
        <p:spPr>
          <a:xfrm>
            <a:off x="7074770" y="989859"/>
            <a:ext cx="4898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Breaking down the coffee bean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FB35E-6A17-FB44-A015-0A272C55EEA1}"/>
              </a:ext>
            </a:extLst>
          </p:cNvPr>
          <p:cNvSpPr txBox="1"/>
          <p:nvPr/>
        </p:nvSpPr>
        <p:spPr>
          <a:xfrm>
            <a:off x="7781251" y="4435453"/>
            <a:ext cx="419209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Ashish</a:t>
            </a:r>
            <a:r>
              <a:rPr lang="en-US" altLang="ko-KR" sz="1600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Sharma</a:t>
            </a:r>
            <a:endParaRPr lang="ko-KR" altLang="en-US" sz="2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97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E75E17-8612-483C-81FA-B9AA4181D242}"/>
              </a:ext>
            </a:extLst>
          </p:cNvPr>
          <p:cNvGrpSpPr/>
          <p:nvPr/>
        </p:nvGrpSpPr>
        <p:grpSpPr>
          <a:xfrm>
            <a:off x="4167978" y="1863862"/>
            <a:ext cx="2703868" cy="491201"/>
            <a:chOff x="2551706" y="4283314"/>
            <a:chExt cx="1684495" cy="4912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31D868-1D13-4F86-B1B5-144CA8D47D40}"/>
                </a:ext>
              </a:extLst>
            </p:cNvPr>
            <p:cNvSpPr txBox="1"/>
            <p:nvPr/>
          </p:nvSpPr>
          <p:spPr>
            <a:xfrm>
              <a:off x="2554116" y="4497516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Across 6 roast types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DF2711-EBF1-4D43-AD4E-C8E18666F06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3,614 coffee products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35D7301-B679-415F-938E-B2925355F326}"/>
              </a:ext>
            </a:extLst>
          </p:cNvPr>
          <p:cNvGrpSpPr/>
          <p:nvPr/>
        </p:nvGrpSpPr>
        <p:grpSpPr>
          <a:xfrm>
            <a:off x="503878" y="3296943"/>
            <a:ext cx="2700000" cy="508606"/>
            <a:chOff x="2551706" y="4283314"/>
            <a:chExt cx="1682085" cy="5086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C18946-CC7D-4D40-B817-BD757B1CBC7E}"/>
                </a:ext>
              </a:extLst>
            </p:cNvPr>
            <p:cNvSpPr txBox="1"/>
            <p:nvPr/>
          </p:nvSpPr>
          <p:spPr>
            <a:xfrm>
              <a:off x="2551706" y="4514921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Representing 111 regions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7CF7D6-4A23-479E-A1D2-4D68A44B977A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31 Countries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CF18B-841D-4760-B17F-C6F3EF0F464F}"/>
              </a:ext>
            </a:extLst>
          </p:cNvPr>
          <p:cNvGrpSpPr/>
          <p:nvPr/>
        </p:nvGrpSpPr>
        <p:grpSpPr>
          <a:xfrm>
            <a:off x="1038583" y="4942585"/>
            <a:ext cx="2905859" cy="508748"/>
            <a:chOff x="2409158" y="4283314"/>
            <a:chExt cx="1810334" cy="5087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AC247F-542D-475F-B3EB-DB112FC6CA13}"/>
                </a:ext>
              </a:extLst>
            </p:cNvPr>
            <p:cNvSpPr txBox="1"/>
            <p:nvPr/>
          </p:nvSpPr>
          <p:spPr>
            <a:xfrm>
              <a:off x="2528215" y="4515063"/>
              <a:ext cx="16820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~3000 coffees rated above 90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444807-B9D8-4B50-8180-E181E738B46A}"/>
                </a:ext>
              </a:extLst>
            </p:cNvPr>
            <p:cNvSpPr txBox="1"/>
            <p:nvPr/>
          </p:nvSpPr>
          <p:spPr>
            <a:xfrm>
              <a:off x="2409158" y="4283314"/>
              <a:ext cx="1810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Review scores ranging from 63 to 98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93A8E-CA5E-4588-A158-AE000213559E}"/>
              </a:ext>
            </a:extLst>
          </p:cNvPr>
          <p:cNvGrpSpPr/>
          <p:nvPr/>
        </p:nvGrpSpPr>
        <p:grpSpPr>
          <a:xfrm>
            <a:off x="8471398" y="4512423"/>
            <a:ext cx="2700000" cy="1060744"/>
            <a:chOff x="2551706" y="4283314"/>
            <a:chExt cx="1682085" cy="10607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1AF940-8759-4F6F-B10D-6869BE0EDDD1}"/>
                </a:ext>
              </a:extLst>
            </p:cNvPr>
            <p:cNvSpPr txBox="1"/>
            <p:nvPr/>
          </p:nvSpPr>
          <p:spPr>
            <a:xfrm>
              <a:off x="2551706" y="4513061"/>
              <a:ext cx="1682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12 oz of ground beans. Dragonfly Coffee Roasters based in Boulder, Colorado sells its Lotus coffee for $217 per 12 oz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30DA8E-12DF-4195-B2AB-39A59FFBC834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Price ranging from ~$3 to ~$200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8C15202-E9EF-43C1-BE74-177E4078E9D4}"/>
              </a:ext>
            </a:extLst>
          </p:cNvPr>
          <p:cNvSpPr/>
          <p:nvPr/>
        </p:nvSpPr>
        <p:spPr>
          <a:xfrm>
            <a:off x="4159893" y="4877073"/>
            <a:ext cx="693414" cy="69341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C21BF-A874-48A0-BC13-529AA7D23DB1}"/>
              </a:ext>
            </a:extLst>
          </p:cNvPr>
          <p:cNvSpPr/>
          <p:nvPr/>
        </p:nvSpPr>
        <p:spPr>
          <a:xfrm>
            <a:off x="7498927" y="4698835"/>
            <a:ext cx="822960" cy="8229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ardrop 1">
            <a:extLst>
              <a:ext uri="{FF2B5EF4-FFF2-40B4-BE49-F238E27FC236}">
                <a16:creationId xmlns:a16="http://schemas.microsoft.com/office/drawing/2014/main" id="{689BB84C-89CE-4350-BFE2-E6162CEFD15D}"/>
              </a:ext>
            </a:extLst>
          </p:cNvPr>
          <p:cNvSpPr/>
          <p:nvPr/>
        </p:nvSpPr>
        <p:spPr>
          <a:xfrm rot="18805991">
            <a:off x="4454294" y="1846704"/>
            <a:ext cx="338656" cy="335123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1258C555-0D18-43B2-8F4F-729B63E63897}"/>
              </a:ext>
            </a:extLst>
          </p:cNvPr>
          <p:cNvSpPr/>
          <p:nvPr/>
        </p:nvSpPr>
        <p:spPr>
          <a:xfrm>
            <a:off x="7663501" y="5663410"/>
            <a:ext cx="366294" cy="36629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25CF6E33-6A7B-43ED-9620-979FB846FDE4}"/>
              </a:ext>
            </a:extLst>
          </p:cNvPr>
          <p:cNvSpPr/>
          <p:nvPr/>
        </p:nvSpPr>
        <p:spPr>
          <a:xfrm>
            <a:off x="7255897" y="5045213"/>
            <a:ext cx="178938" cy="3901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grpSp>
        <p:nvGrpSpPr>
          <p:cNvPr id="33" name="Graphic 18">
            <a:extLst>
              <a:ext uri="{FF2B5EF4-FFF2-40B4-BE49-F238E27FC236}">
                <a16:creationId xmlns:a16="http://schemas.microsoft.com/office/drawing/2014/main" id="{D3BCA63B-7704-46BA-8BB7-54BB7AF317B1}"/>
              </a:ext>
            </a:extLst>
          </p:cNvPr>
          <p:cNvGrpSpPr/>
          <p:nvPr/>
        </p:nvGrpSpPr>
        <p:grpSpPr>
          <a:xfrm>
            <a:off x="4642767" y="2405804"/>
            <a:ext cx="2713492" cy="2322000"/>
            <a:chOff x="733697" y="2750274"/>
            <a:chExt cx="4308285" cy="3686701"/>
          </a:xfrm>
          <a:solidFill>
            <a:schemeClr val="accent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8B4B91E-BE7C-4BB3-B480-1FC8C6893E18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B65A37-7A35-428D-A691-716FFC9EBCFC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D4ACD60-A5C8-4A85-BFD6-9AEB74A72563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6990A1-9A2F-4A24-89EC-562B408D2DE5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DA6A98C-6C67-41B5-BE04-C4CBADF28CB4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AF62128-AF49-471B-85AF-17F6B5EE89EB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62402E1-8451-4F09-97E5-877EB3EF3FD4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512BBD9-BA15-4385-90DF-5105794FEC17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91CA74-1E22-45ED-9772-858656C6AAA5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0DF90E-BCF0-46AB-9D2A-2D2062F0FAFE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2335F35-B548-43F9-A7BC-808E59FE77FC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3AA69C-7912-4660-B3DE-502DDDEEB93A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552C2A7-2BC2-40FA-8403-F28EE814C60B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DFD55C4-5E10-489E-92D5-5F3D6EABB9B3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276326-BD3D-4FAE-B667-967462958787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F7AE9D-A772-47B0-9C9B-930C8AD67F85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0377B9-966C-4341-A8EA-59D7931BA362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2F1CE2-0C6D-454C-BF93-24DBA3ACD87C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1C856B-CAFC-4490-8739-EF9047636D9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6183462-81DE-4F16-921F-BE5A1BBE62F0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FFACCB-29D9-470E-8BD8-C3D9C7DCBDFE}"/>
              </a:ext>
            </a:extLst>
          </p:cNvPr>
          <p:cNvSpPr txBox="1"/>
          <p:nvPr/>
        </p:nvSpPr>
        <p:spPr>
          <a:xfrm>
            <a:off x="524950" y="363900"/>
            <a:ext cx="5810532" cy="7760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Introduction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9E2123-D383-8C44-9ACE-4C6B5271E77B}"/>
              </a:ext>
            </a:extLst>
          </p:cNvPr>
          <p:cNvGrpSpPr/>
          <p:nvPr/>
        </p:nvGrpSpPr>
        <p:grpSpPr>
          <a:xfrm>
            <a:off x="8183072" y="3142721"/>
            <a:ext cx="3709153" cy="822960"/>
            <a:chOff x="6935237" y="1560739"/>
            <a:chExt cx="3709153" cy="8229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088672-0073-4831-A4DE-C4E0BBB5672C}"/>
                </a:ext>
              </a:extLst>
            </p:cNvPr>
            <p:cNvGrpSpPr/>
            <p:nvPr/>
          </p:nvGrpSpPr>
          <p:grpSpPr>
            <a:xfrm>
              <a:off x="7944390" y="1606820"/>
              <a:ext cx="2700000" cy="507831"/>
              <a:chOff x="2551706" y="4283314"/>
              <a:chExt cx="1682085" cy="5078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94A55-F01A-4C0B-BA63-A0B2DAF830B1}"/>
                  </a:ext>
                </a:extLst>
              </p:cNvPr>
              <p:cNvSpPr txBox="1"/>
              <p:nvPr/>
            </p:nvSpPr>
            <p:spPr>
              <a:xfrm>
                <a:off x="2551706" y="4514146"/>
                <a:ext cx="16820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~485 from the US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8F03D3-DCCF-4DCD-9BA9-A3709C34B614}"/>
                  </a:ext>
                </a:extLst>
              </p:cNvPr>
              <p:cNvSpPr txBox="1"/>
              <p:nvPr/>
            </p:nvSpPr>
            <p:spPr>
              <a:xfrm>
                <a:off x="2551706" y="4283314"/>
                <a:ext cx="166778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828 Roasters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5DCD24-E43A-408C-AC4E-3358852DDE1B}"/>
                </a:ext>
              </a:extLst>
            </p:cNvPr>
            <p:cNvSpPr/>
            <p:nvPr/>
          </p:nvSpPr>
          <p:spPr>
            <a:xfrm>
              <a:off x="6935237" y="1560739"/>
              <a:ext cx="822960" cy="822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55" name="Graphic 91">
              <a:extLst>
                <a:ext uri="{FF2B5EF4-FFF2-40B4-BE49-F238E27FC236}">
                  <a16:creationId xmlns:a16="http://schemas.microsoft.com/office/drawing/2014/main" id="{6126AF98-F99E-4D8E-9B49-E16387B92E22}"/>
                </a:ext>
              </a:extLst>
            </p:cNvPr>
            <p:cNvGrpSpPr/>
            <p:nvPr/>
          </p:nvGrpSpPr>
          <p:grpSpPr>
            <a:xfrm>
              <a:off x="7153488" y="1712621"/>
              <a:ext cx="405542" cy="446497"/>
              <a:chOff x="3754787" y="-1068"/>
              <a:chExt cx="4675653" cy="6855489"/>
            </a:xfrm>
            <a:solidFill>
              <a:schemeClr val="bg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61901A0-D766-4E20-BECC-101CB4807279}"/>
                  </a:ext>
                </a:extLst>
              </p:cNvPr>
              <p:cNvSpPr/>
              <p:nvPr/>
            </p:nvSpPr>
            <p:spPr>
              <a:xfrm>
                <a:off x="3770150" y="-1068"/>
                <a:ext cx="4660290" cy="2870624"/>
              </a:xfrm>
              <a:custGeom>
                <a:avLst/>
                <a:gdLst>
                  <a:gd name="connsiteX0" fmla="*/ 4666733 w 4660290"/>
                  <a:gd name="connsiteY0" fmla="*/ 959613 h 2870624"/>
                  <a:gd name="connsiteX1" fmla="*/ 4591567 w 4660290"/>
                  <a:gd name="connsiteY1" fmla="*/ 1021178 h 2870624"/>
                  <a:gd name="connsiteX2" fmla="*/ 4551479 w 4660290"/>
                  <a:gd name="connsiteY2" fmla="*/ 1023326 h 2870624"/>
                  <a:gd name="connsiteX3" fmla="*/ 2154758 w 4660290"/>
                  <a:gd name="connsiteY3" fmla="*/ 1023326 h 2870624"/>
                  <a:gd name="connsiteX4" fmla="*/ 2118249 w 4660290"/>
                  <a:gd name="connsiteY4" fmla="*/ 1023326 h 2870624"/>
                  <a:gd name="connsiteX5" fmla="*/ 2118249 w 4660290"/>
                  <a:gd name="connsiteY5" fmla="*/ 1291775 h 2870624"/>
                  <a:gd name="connsiteX6" fmla="*/ 4009568 w 4660290"/>
                  <a:gd name="connsiteY6" fmla="*/ 1291775 h 2870624"/>
                  <a:gd name="connsiteX7" fmla="*/ 3995966 w 4660290"/>
                  <a:gd name="connsiteY7" fmla="*/ 1459288 h 2870624"/>
                  <a:gd name="connsiteX8" fmla="*/ 3708188 w 4660290"/>
                  <a:gd name="connsiteY8" fmla="*/ 2124328 h 2870624"/>
                  <a:gd name="connsiteX9" fmla="*/ 2897111 w 4660290"/>
                  <a:gd name="connsiteY9" fmla="*/ 2710623 h 2870624"/>
                  <a:gd name="connsiteX10" fmla="*/ 2272160 w 4660290"/>
                  <a:gd name="connsiteY10" fmla="*/ 2860955 h 2870624"/>
                  <a:gd name="connsiteX11" fmla="*/ 1935703 w 4660290"/>
                  <a:gd name="connsiteY11" fmla="*/ 2875272 h 2870624"/>
                  <a:gd name="connsiteX12" fmla="*/ 834700 w 4660290"/>
                  <a:gd name="connsiteY12" fmla="*/ 2577471 h 2870624"/>
                  <a:gd name="connsiteX13" fmla="*/ 182546 w 4660290"/>
                  <a:gd name="connsiteY13" fmla="*/ 1947509 h 2870624"/>
                  <a:gd name="connsiteX14" fmla="*/ 17181 w 4660290"/>
                  <a:gd name="connsiteY14" fmla="*/ 1472174 h 2870624"/>
                  <a:gd name="connsiteX15" fmla="*/ 0 w 4660290"/>
                  <a:gd name="connsiteY15" fmla="*/ 1293207 h 2870624"/>
                  <a:gd name="connsiteX16" fmla="*/ 1891319 w 4660290"/>
                  <a:gd name="connsiteY16" fmla="*/ 1293207 h 2870624"/>
                  <a:gd name="connsiteX17" fmla="*/ 1892751 w 4660290"/>
                  <a:gd name="connsiteY17" fmla="*/ 1269584 h 2870624"/>
                  <a:gd name="connsiteX18" fmla="*/ 1892751 w 4660290"/>
                  <a:gd name="connsiteY18" fmla="*/ 763466 h 2870624"/>
                  <a:gd name="connsiteX19" fmla="*/ 1876286 w 4660290"/>
                  <a:gd name="connsiteY19" fmla="*/ 730536 h 2870624"/>
                  <a:gd name="connsiteX20" fmla="*/ 1805415 w 4660290"/>
                  <a:gd name="connsiteY20" fmla="*/ 477119 h 2870624"/>
                  <a:gd name="connsiteX21" fmla="*/ 2027334 w 4660290"/>
                  <a:gd name="connsiteY21" fmla="*/ 343252 h 2870624"/>
                  <a:gd name="connsiteX22" fmla="*/ 2217038 w 4660290"/>
                  <a:gd name="connsiteY22" fmla="*/ 522935 h 2870624"/>
                  <a:gd name="connsiteX23" fmla="*/ 2146883 w 4660290"/>
                  <a:gd name="connsiteY23" fmla="*/ 717651 h 2870624"/>
                  <a:gd name="connsiteX24" fmla="*/ 2118249 w 4660290"/>
                  <a:gd name="connsiteY24" fmla="*/ 796396 h 2870624"/>
                  <a:gd name="connsiteX25" fmla="*/ 4237929 w 4660290"/>
                  <a:gd name="connsiteY25" fmla="*/ 796396 h 2870624"/>
                  <a:gd name="connsiteX26" fmla="*/ 4225760 w 4660290"/>
                  <a:gd name="connsiteY26" fmla="*/ 689016 h 2870624"/>
                  <a:gd name="connsiteX27" fmla="*/ 4194977 w 4660290"/>
                  <a:gd name="connsiteY27" fmla="*/ 383341 h 2870624"/>
                  <a:gd name="connsiteX28" fmla="*/ 4184955 w 4660290"/>
                  <a:gd name="connsiteY28" fmla="*/ 150684 h 2870624"/>
                  <a:gd name="connsiteX29" fmla="*/ 4194977 w 4660290"/>
                  <a:gd name="connsiteY29" fmla="*/ 60485 h 2870624"/>
                  <a:gd name="connsiteX30" fmla="*/ 4240077 w 4660290"/>
                  <a:gd name="connsiteY30" fmla="*/ 15386 h 2870624"/>
                  <a:gd name="connsiteX31" fmla="*/ 4503516 w 4660290"/>
                  <a:gd name="connsiteY31" fmla="*/ 3216 h 2870624"/>
                  <a:gd name="connsiteX32" fmla="*/ 4585840 w 4660290"/>
                  <a:gd name="connsiteY32" fmla="*/ 11806 h 2870624"/>
                  <a:gd name="connsiteX33" fmla="*/ 4653848 w 4660290"/>
                  <a:gd name="connsiteY33" fmla="*/ 83393 h 2870624"/>
                  <a:gd name="connsiteX34" fmla="*/ 4651700 w 4660290"/>
                  <a:gd name="connsiteY34" fmla="*/ 371887 h 2870624"/>
                  <a:gd name="connsiteX35" fmla="*/ 4617338 w 4660290"/>
                  <a:gd name="connsiteY35" fmla="*/ 711924 h 2870624"/>
                  <a:gd name="connsiteX36" fmla="*/ 4605884 w 4660290"/>
                  <a:gd name="connsiteY36" fmla="*/ 802839 h 2870624"/>
                  <a:gd name="connsiteX37" fmla="*/ 4665301 w 4660290"/>
                  <a:gd name="connsiteY37" fmla="*/ 862256 h 2870624"/>
                  <a:gd name="connsiteX38" fmla="*/ 4666733 w 4660290"/>
                  <a:gd name="connsiteY38" fmla="*/ 959613 h 2870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660290" h="2870624">
                    <a:moveTo>
                      <a:pt x="4666733" y="959613"/>
                    </a:moveTo>
                    <a:cubicBezTo>
                      <a:pt x="4663154" y="1006861"/>
                      <a:pt x="4634519" y="1021894"/>
                      <a:pt x="4591567" y="1021178"/>
                    </a:cubicBezTo>
                    <a:cubicBezTo>
                      <a:pt x="4577965" y="1021178"/>
                      <a:pt x="4565080" y="1023326"/>
                      <a:pt x="4551479" y="1023326"/>
                    </a:cubicBezTo>
                    <a:cubicBezTo>
                      <a:pt x="3752572" y="1023326"/>
                      <a:pt x="2953665" y="1023326"/>
                      <a:pt x="2154758" y="1023326"/>
                    </a:cubicBezTo>
                    <a:cubicBezTo>
                      <a:pt x="2143304" y="1023326"/>
                      <a:pt x="2131850" y="1023326"/>
                      <a:pt x="2118249" y="1023326"/>
                    </a:cubicBezTo>
                    <a:cubicBezTo>
                      <a:pt x="2118249" y="1112809"/>
                      <a:pt x="2118249" y="1200860"/>
                      <a:pt x="2118249" y="1291775"/>
                    </a:cubicBezTo>
                    <a:cubicBezTo>
                      <a:pt x="2746779" y="1291775"/>
                      <a:pt x="3375310" y="1291775"/>
                      <a:pt x="4009568" y="1291775"/>
                    </a:cubicBezTo>
                    <a:cubicBezTo>
                      <a:pt x="4005272" y="1349761"/>
                      <a:pt x="4003841" y="1404882"/>
                      <a:pt x="3995966" y="1459288"/>
                    </a:cubicBezTo>
                    <a:cubicBezTo>
                      <a:pt x="3961605" y="1706978"/>
                      <a:pt x="3862815" y="1928181"/>
                      <a:pt x="3708188" y="2124328"/>
                    </a:cubicBezTo>
                    <a:cubicBezTo>
                      <a:pt x="3493428" y="2396357"/>
                      <a:pt x="3216388" y="2583914"/>
                      <a:pt x="2897111" y="2710623"/>
                    </a:cubicBezTo>
                    <a:cubicBezTo>
                      <a:pt x="2695953" y="2790084"/>
                      <a:pt x="2487636" y="2842342"/>
                      <a:pt x="2272160" y="2860955"/>
                    </a:cubicBezTo>
                    <a:cubicBezTo>
                      <a:pt x="2160485" y="2870261"/>
                      <a:pt x="2047378" y="2878135"/>
                      <a:pt x="1935703" y="2875272"/>
                    </a:cubicBezTo>
                    <a:cubicBezTo>
                      <a:pt x="1545556" y="2863818"/>
                      <a:pt x="1175453" y="2772187"/>
                      <a:pt x="834700" y="2577471"/>
                    </a:cubicBezTo>
                    <a:cubicBezTo>
                      <a:pt x="564819" y="2422844"/>
                      <a:pt x="340037" y="2219538"/>
                      <a:pt x="182546" y="1947509"/>
                    </a:cubicBezTo>
                    <a:cubicBezTo>
                      <a:pt x="97358" y="1800041"/>
                      <a:pt x="39373" y="1641834"/>
                      <a:pt x="17181" y="1472174"/>
                    </a:cubicBezTo>
                    <a:cubicBezTo>
                      <a:pt x="9306" y="1414189"/>
                      <a:pt x="5727" y="1355488"/>
                      <a:pt x="0" y="1293207"/>
                    </a:cubicBezTo>
                    <a:cubicBezTo>
                      <a:pt x="632110" y="1293207"/>
                      <a:pt x="1261357" y="1293207"/>
                      <a:pt x="1891319" y="1293207"/>
                    </a:cubicBezTo>
                    <a:cubicBezTo>
                      <a:pt x="1892035" y="1283185"/>
                      <a:pt x="1892751" y="1276742"/>
                      <a:pt x="1892751" y="1269584"/>
                    </a:cubicBezTo>
                    <a:cubicBezTo>
                      <a:pt x="1892751" y="1100639"/>
                      <a:pt x="1892751" y="932411"/>
                      <a:pt x="1892751" y="763466"/>
                    </a:cubicBezTo>
                    <a:cubicBezTo>
                      <a:pt x="1892751" y="749149"/>
                      <a:pt x="1889171" y="739842"/>
                      <a:pt x="1876286" y="730536"/>
                    </a:cubicBezTo>
                    <a:cubicBezTo>
                      <a:pt x="1797540" y="672551"/>
                      <a:pt x="1768906" y="569466"/>
                      <a:pt x="1805415" y="477119"/>
                    </a:cubicBezTo>
                    <a:cubicBezTo>
                      <a:pt x="1840493" y="388352"/>
                      <a:pt x="1930692" y="334662"/>
                      <a:pt x="2027334" y="343252"/>
                    </a:cubicBezTo>
                    <a:cubicBezTo>
                      <a:pt x="2121112" y="351843"/>
                      <a:pt x="2202721" y="427009"/>
                      <a:pt x="2217038" y="522935"/>
                    </a:cubicBezTo>
                    <a:cubicBezTo>
                      <a:pt x="2228492" y="599533"/>
                      <a:pt x="2207732" y="668256"/>
                      <a:pt x="2146883" y="717651"/>
                    </a:cubicBezTo>
                    <a:cubicBezTo>
                      <a:pt x="2118249" y="740558"/>
                      <a:pt x="2112522" y="763466"/>
                      <a:pt x="2118249" y="796396"/>
                    </a:cubicBezTo>
                    <a:cubicBezTo>
                      <a:pt x="2823377" y="796396"/>
                      <a:pt x="3529221" y="796396"/>
                      <a:pt x="4237929" y="796396"/>
                    </a:cubicBezTo>
                    <a:cubicBezTo>
                      <a:pt x="4233634" y="760603"/>
                      <a:pt x="4229339" y="724809"/>
                      <a:pt x="4225760" y="689016"/>
                    </a:cubicBezTo>
                    <a:cubicBezTo>
                      <a:pt x="4215022" y="587363"/>
                      <a:pt x="4203567" y="485710"/>
                      <a:pt x="4194977" y="383341"/>
                    </a:cubicBezTo>
                    <a:cubicBezTo>
                      <a:pt x="4188534" y="306027"/>
                      <a:pt x="4186387" y="228714"/>
                      <a:pt x="4184955" y="150684"/>
                    </a:cubicBezTo>
                    <a:cubicBezTo>
                      <a:pt x="4184239" y="120618"/>
                      <a:pt x="4190682" y="90552"/>
                      <a:pt x="4194977" y="60485"/>
                    </a:cubicBezTo>
                    <a:cubicBezTo>
                      <a:pt x="4198556" y="33998"/>
                      <a:pt x="4214305" y="20397"/>
                      <a:pt x="4240077" y="15386"/>
                    </a:cubicBezTo>
                    <a:cubicBezTo>
                      <a:pt x="4327412" y="-1795"/>
                      <a:pt x="4415464" y="-2511"/>
                      <a:pt x="4503516" y="3216"/>
                    </a:cubicBezTo>
                    <a:cubicBezTo>
                      <a:pt x="4530718" y="4648"/>
                      <a:pt x="4558637" y="7511"/>
                      <a:pt x="4585840" y="11806"/>
                    </a:cubicBezTo>
                    <a:cubicBezTo>
                      <a:pt x="4638098" y="20397"/>
                      <a:pt x="4652416" y="31135"/>
                      <a:pt x="4653848" y="83393"/>
                    </a:cubicBezTo>
                    <a:cubicBezTo>
                      <a:pt x="4655995" y="179319"/>
                      <a:pt x="4657427" y="275961"/>
                      <a:pt x="4651700" y="371887"/>
                    </a:cubicBezTo>
                    <a:cubicBezTo>
                      <a:pt x="4644541" y="485710"/>
                      <a:pt x="4629508" y="598817"/>
                      <a:pt x="4617338" y="711924"/>
                    </a:cubicBezTo>
                    <a:cubicBezTo>
                      <a:pt x="4614475" y="740558"/>
                      <a:pt x="4610179" y="769909"/>
                      <a:pt x="4605884" y="802839"/>
                    </a:cubicBezTo>
                    <a:cubicBezTo>
                      <a:pt x="4653848" y="796396"/>
                      <a:pt x="4658143" y="830757"/>
                      <a:pt x="4665301" y="862256"/>
                    </a:cubicBezTo>
                    <a:cubicBezTo>
                      <a:pt x="4666733" y="895185"/>
                      <a:pt x="4666733" y="927399"/>
                      <a:pt x="4666733" y="959613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C9AB1CA-2E65-49B9-86E7-A08D06517C7C}"/>
                  </a:ext>
                </a:extLst>
              </p:cNvPr>
              <p:cNvSpPr/>
              <p:nvPr/>
            </p:nvSpPr>
            <p:spPr>
              <a:xfrm>
                <a:off x="3755425" y="6439218"/>
                <a:ext cx="4037486" cy="415203"/>
              </a:xfrm>
              <a:custGeom>
                <a:avLst/>
                <a:gdLst>
                  <a:gd name="connsiteX0" fmla="*/ 144297 w 4037486"/>
                  <a:gd name="connsiteY0" fmla="*/ 416634 h 415202"/>
                  <a:gd name="connsiteX1" fmla="*/ 24031 w 4037486"/>
                  <a:gd name="connsiteY1" fmla="*/ 331446 h 415202"/>
                  <a:gd name="connsiteX2" fmla="*/ 3987 w 4037486"/>
                  <a:gd name="connsiteY2" fmla="*/ 274177 h 415202"/>
                  <a:gd name="connsiteX3" fmla="*/ 1839 w 4037486"/>
                  <a:gd name="connsiteY3" fmla="*/ 153911 h 415202"/>
                  <a:gd name="connsiteX4" fmla="*/ 179374 w 4037486"/>
                  <a:gd name="connsiteY4" fmla="*/ 0 h 415202"/>
                  <a:gd name="connsiteX5" fmla="*/ 195123 w 4037486"/>
                  <a:gd name="connsiteY5" fmla="*/ 0 h 415202"/>
                  <a:gd name="connsiteX6" fmla="*/ 3844610 w 4037486"/>
                  <a:gd name="connsiteY6" fmla="*/ 0 h 415202"/>
                  <a:gd name="connsiteX7" fmla="*/ 4020713 w 4037486"/>
                  <a:gd name="connsiteY7" fmla="*/ 95926 h 415202"/>
                  <a:gd name="connsiteX8" fmla="*/ 4037178 w 4037486"/>
                  <a:gd name="connsiteY8" fmla="*/ 151764 h 415202"/>
                  <a:gd name="connsiteX9" fmla="*/ 4037178 w 4037486"/>
                  <a:gd name="connsiteY9" fmla="*/ 264155 h 415202"/>
                  <a:gd name="connsiteX10" fmla="*/ 3923355 w 4037486"/>
                  <a:gd name="connsiteY10" fmla="*/ 405896 h 415202"/>
                  <a:gd name="connsiteX11" fmla="*/ 3893289 w 4037486"/>
                  <a:gd name="connsiteY11" fmla="*/ 415918 h 415202"/>
                  <a:gd name="connsiteX12" fmla="*/ 144297 w 4037486"/>
                  <a:gd name="connsiteY12" fmla="*/ 416634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7486" h="415202">
                    <a:moveTo>
                      <a:pt x="144297" y="416634"/>
                    </a:moveTo>
                    <a:cubicBezTo>
                      <a:pt x="94186" y="402317"/>
                      <a:pt x="49087" y="380125"/>
                      <a:pt x="24031" y="331446"/>
                    </a:cubicBezTo>
                    <a:cubicBezTo>
                      <a:pt x="14725" y="313549"/>
                      <a:pt x="5419" y="293505"/>
                      <a:pt x="3987" y="274177"/>
                    </a:cubicBezTo>
                    <a:cubicBezTo>
                      <a:pt x="408" y="234088"/>
                      <a:pt x="-1740" y="194000"/>
                      <a:pt x="1839" y="153911"/>
                    </a:cubicBezTo>
                    <a:cubicBezTo>
                      <a:pt x="10430" y="61564"/>
                      <a:pt x="79869" y="2864"/>
                      <a:pt x="179374" y="0"/>
                    </a:cubicBezTo>
                    <a:cubicBezTo>
                      <a:pt x="184385" y="0"/>
                      <a:pt x="190112" y="0"/>
                      <a:pt x="195123" y="0"/>
                    </a:cubicBezTo>
                    <a:cubicBezTo>
                      <a:pt x="1411380" y="0"/>
                      <a:pt x="2628353" y="0"/>
                      <a:pt x="3844610" y="0"/>
                    </a:cubicBezTo>
                    <a:cubicBezTo>
                      <a:pt x="3921924" y="0"/>
                      <a:pt x="3984920" y="23624"/>
                      <a:pt x="4020713" y="95926"/>
                    </a:cubicBezTo>
                    <a:cubicBezTo>
                      <a:pt x="4029304" y="113107"/>
                      <a:pt x="4035746" y="132435"/>
                      <a:pt x="4037178" y="151764"/>
                    </a:cubicBezTo>
                    <a:cubicBezTo>
                      <a:pt x="4040042" y="188989"/>
                      <a:pt x="4040042" y="226930"/>
                      <a:pt x="4037178" y="264155"/>
                    </a:cubicBezTo>
                    <a:cubicBezTo>
                      <a:pt x="4032883" y="327867"/>
                      <a:pt x="3984920" y="386568"/>
                      <a:pt x="3923355" y="405896"/>
                    </a:cubicBezTo>
                    <a:cubicBezTo>
                      <a:pt x="3913333" y="408760"/>
                      <a:pt x="3903311" y="413055"/>
                      <a:pt x="3893289" y="415918"/>
                    </a:cubicBezTo>
                    <a:cubicBezTo>
                      <a:pt x="2644102" y="416634"/>
                      <a:pt x="1394200" y="416634"/>
                      <a:pt x="144297" y="416634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3C3DB21-B296-41F8-82A6-153C2D534EA8}"/>
                  </a:ext>
                </a:extLst>
              </p:cNvPr>
              <p:cNvSpPr/>
              <p:nvPr/>
            </p:nvSpPr>
            <p:spPr>
              <a:xfrm>
                <a:off x="4333539" y="3183459"/>
                <a:ext cx="2877784" cy="3164129"/>
              </a:xfrm>
              <a:custGeom>
                <a:avLst/>
                <a:gdLst>
                  <a:gd name="connsiteX0" fmla="*/ 2881362 w 2877782"/>
                  <a:gd name="connsiteY0" fmla="*/ 1584212 h 3164129"/>
                  <a:gd name="connsiteX1" fmla="*/ 2881362 w 2877782"/>
                  <a:gd name="connsiteY1" fmla="*/ 3083952 h 3164129"/>
                  <a:gd name="connsiteX2" fmla="*/ 2807628 w 2877782"/>
                  <a:gd name="connsiteY2" fmla="*/ 3164845 h 3164129"/>
                  <a:gd name="connsiteX3" fmla="*/ 2772551 w 2877782"/>
                  <a:gd name="connsiteY3" fmla="*/ 3166277 h 3164129"/>
                  <a:gd name="connsiteX4" fmla="*/ 110959 w 2877782"/>
                  <a:gd name="connsiteY4" fmla="*/ 3166277 h 3164129"/>
                  <a:gd name="connsiteX5" fmla="*/ 78745 w 2877782"/>
                  <a:gd name="connsiteY5" fmla="*/ 3165561 h 3164129"/>
                  <a:gd name="connsiteX6" fmla="*/ 0 w 2877782"/>
                  <a:gd name="connsiteY6" fmla="*/ 3080373 h 3164129"/>
                  <a:gd name="connsiteX7" fmla="*/ 0 w 2877782"/>
                  <a:gd name="connsiteY7" fmla="*/ 86620 h 3164129"/>
                  <a:gd name="connsiteX8" fmla="*/ 78745 w 2877782"/>
                  <a:gd name="connsiteY8" fmla="*/ 716 h 3164129"/>
                  <a:gd name="connsiteX9" fmla="*/ 105232 w 2877782"/>
                  <a:gd name="connsiteY9" fmla="*/ 0 h 3164129"/>
                  <a:gd name="connsiteX10" fmla="*/ 2775414 w 2877782"/>
                  <a:gd name="connsiteY10" fmla="*/ 0 h 3164129"/>
                  <a:gd name="connsiteX11" fmla="*/ 2818366 w 2877782"/>
                  <a:gd name="connsiteY11" fmla="*/ 2863 h 3164129"/>
                  <a:gd name="connsiteX12" fmla="*/ 2882078 w 2877782"/>
                  <a:gd name="connsiteY12" fmla="*/ 76598 h 3164129"/>
                  <a:gd name="connsiteX13" fmla="*/ 2881362 w 2877782"/>
                  <a:gd name="connsiteY13" fmla="*/ 1584212 h 3164129"/>
                  <a:gd name="connsiteX14" fmla="*/ 1440323 w 2877782"/>
                  <a:gd name="connsiteY14" fmla="*/ 2741052 h 3164129"/>
                  <a:gd name="connsiteX15" fmla="*/ 2474034 w 2877782"/>
                  <a:gd name="connsiteY15" fmla="*/ 2741052 h 3164129"/>
                  <a:gd name="connsiteX16" fmla="*/ 2557791 w 2877782"/>
                  <a:gd name="connsiteY16" fmla="*/ 2658012 h 3164129"/>
                  <a:gd name="connsiteX17" fmla="*/ 2557791 w 2877782"/>
                  <a:gd name="connsiteY17" fmla="*/ 1696603 h 3164129"/>
                  <a:gd name="connsiteX18" fmla="*/ 2474034 w 2877782"/>
                  <a:gd name="connsiteY18" fmla="*/ 1612131 h 3164129"/>
                  <a:gd name="connsiteX19" fmla="*/ 406612 w 2877782"/>
                  <a:gd name="connsiteY19" fmla="*/ 1612131 h 3164129"/>
                  <a:gd name="connsiteX20" fmla="*/ 325003 w 2877782"/>
                  <a:gd name="connsiteY20" fmla="*/ 1695172 h 3164129"/>
                  <a:gd name="connsiteX21" fmla="*/ 325003 w 2877782"/>
                  <a:gd name="connsiteY21" fmla="*/ 2659444 h 3164129"/>
                  <a:gd name="connsiteX22" fmla="*/ 406612 w 2877782"/>
                  <a:gd name="connsiteY22" fmla="*/ 2741768 h 3164129"/>
                  <a:gd name="connsiteX23" fmla="*/ 1440323 w 2877782"/>
                  <a:gd name="connsiteY23" fmla="*/ 2741052 h 3164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77782" h="3164129">
                    <a:moveTo>
                      <a:pt x="2881362" y="1584212"/>
                    </a:moveTo>
                    <a:cubicBezTo>
                      <a:pt x="2881362" y="2083887"/>
                      <a:pt x="2881362" y="2584278"/>
                      <a:pt x="2881362" y="3083952"/>
                    </a:cubicBezTo>
                    <a:cubicBezTo>
                      <a:pt x="2881362" y="3136927"/>
                      <a:pt x="2860602" y="3160550"/>
                      <a:pt x="2807628" y="3164845"/>
                    </a:cubicBezTo>
                    <a:cubicBezTo>
                      <a:pt x="2796174" y="3165561"/>
                      <a:pt x="2784720" y="3166277"/>
                      <a:pt x="2772551" y="3166277"/>
                    </a:cubicBezTo>
                    <a:cubicBezTo>
                      <a:pt x="1885592" y="3166277"/>
                      <a:pt x="997918" y="3166277"/>
                      <a:pt x="110959" y="3166277"/>
                    </a:cubicBezTo>
                    <a:cubicBezTo>
                      <a:pt x="100221" y="3166277"/>
                      <a:pt x="89483" y="3166277"/>
                      <a:pt x="78745" y="3165561"/>
                    </a:cubicBezTo>
                    <a:cubicBezTo>
                      <a:pt x="21476" y="3161266"/>
                      <a:pt x="0" y="3137642"/>
                      <a:pt x="0" y="3080373"/>
                    </a:cubicBezTo>
                    <a:cubicBezTo>
                      <a:pt x="0" y="2082455"/>
                      <a:pt x="0" y="1084538"/>
                      <a:pt x="0" y="86620"/>
                    </a:cubicBezTo>
                    <a:cubicBezTo>
                      <a:pt x="0" y="29350"/>
                      <a:pt x="21476" y="5727"/>
                      <a:pt x="78745" y="716"/>
                    </a:cubicBezTo>
                    <a:cubicBezTo>
                      <a:pt x="87336" y="0"/>
                      <a:pt x="96642" y="0"/>
                      <a:pt x="105232" y="0"/>
                    </a:cubicBezTo>
                    <a:cubicBezTo>
                      <a:pt x="995054" y="0"/>
                      <a:pt x="1884876" y="0"/>
                      <a:pt x="2775414" y="0"/>
                    </a:cubicBezTo>
                    <a:cubicBezTo>
                      <a:pt x="2789731" y="0"/>
                      <a:pt x="2804049" y="716"/>
                      <a:pt x="2818366" y="2863"/>
                    </a:cubicBezTo>
                    <a:cubicBezTo>
                      <a:pt x="2862034" y="9306"/>
                      <a:pt x="2882078" y="32930"/>
                      <a:pt x="2882078" y="76598"/>
                    </a:cubicBezTo>
                    <a:cubicBezTo>
                      <a:pt x="2881362" y="579136"/>
                      <a:pt x="2881362" y="1081674"/>
                      <a:pt x="2881362" y="1584212"/>
                    </a:cubicBezTo>
                    <a:close/>
                    <a:moveTo>
                      <a:pt x="1440323" y="2741052"/>
                    </a:moveTo>
                    <a:cubicBezTo>
                      <a:pt x="1784655" y="2741052"/>
                      <a:pt x="2129702" y="2741052"/>
                      <a:pt x="2474034" y="2741052"/>
                    </a:cubicBezTo>
                    <a:cubicBezTo>
                      <a:pt x="2536315" y="2741052"/>
                      <a:pt x="2557791" y="2719576"/>
                      <a:pt x="2557791" y="2658012"/>
                    </a:cubicBezTo>
                    <a:cubicBezTo>
                      <a:pt x="2557791" y="2337304"/>
                      <a:pt x="2557791" y="2017311"/>
                      <a:pt x="2557791" y="1696603"/>
                    </a:cubicBezTo>
                    <a:cubicBezTo>
                      <a:pt x="2557791" y="1635039"/>
                      <a:pt x="2535599" y="1612131"/>
                      <a:pt x="2474034" y="1612131"/>
                    </a:cubicBezTo>
                    <a:cubicBezTo>
                      <a:pt x="1784655" y="1612131"/>
                      <a:pt x="1095991" y="1612131"/>
                      <a:pt x="406612" y="1612131"/>
                    </a:cubicBezTo>
                    <a:cubicBezTo>
                      <a:pt x="346479" y="1612131"/>
                      <a:pt x="325003" y="1634323"/>
                      <a:pt x="325003" y="1695172"/>
                    </a:cubicBezTo>
                    <a:cubicBezTo>
                      <a:pt x="325003" y="2016596"/>
                      <a:pt x="325003" y="2338020"/>
                      <a:pt x="325003" y="2659444"/>
                    </a:cubicBezTo>
                    <a:cubicBezTo>
                      <a:pt x="325003" y="2720292"/>
                      <a:pt x="345763" y="2741768"/>
                      <a:pt x="406612" y="2741768"/>
                    </a:cubicBezTo>
                    <a:cubicBezTo>
                      <a:pt x="751660" y="2741052"/>
                      <a:pt x="1095991" y="2741052"/>
                      <a:pt x="1440323" y="2741052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A2E5EAE-517A-4878-AF0E-562FC9DD9182}"/>
                  </a:ext>
                </a:extLst>
              </p:cNvPr>
              <p:cNvSpPr/>
              <p:nvPr/>
            </p:nvSpPr>
            <p:spPr>
              <a:xfrm>
                <a:off x="3754787" y="2664438"/>
                <a:ext cx="4037486" cy="415203"/>
              </a:xfrm>
              <a:custGeom>
                <a:avLst/>
                <a:gdLst>
                  <a:gd name="connsiteX0" fmla="*/ 2020505 w 4037486"/>
                  <a:gd name="connsiteY0" fmla="*/ 415220 h 415202"/>
                  <a:gd name="connsiteX1" fmla="*/ 188603 w 4037486"/>
                  <a:gd name="connsiteY1" fmla="*/ 415935 h 415202"/>
                  <a:gd name="connsiteX2" fmla="*/ 330 w 4037486"/>
                  <a:gd name="connsiteY2" fmla="*/ 225515 h 415202"/>
                  <a:gd name="connsiteX3" fmla="*/ 15363 w 4037486"/>
                  <a:gd name="connsiteY3" fmla="*/ 104534 h 415202"/>
                  <a:gd name="connsiteX4" fmla="*/ 166411 w 4037486"/>
                  <a:gd name="connsiteY4" fmla="*/ 1449 h 415202"/>
                  <a:gd name="connsiteX5" fmla="*/ 881562 w 4037486"/>
                  <a:gd name="connsiteY5" fmla="*/ 1449 h 415202"/>
                  <a:gd name="connsiteX6" fmla="*/ 911628 w 4037486"/>
                  <a:gd name="connsiteY6" fmla="*/ 10039 h 415202"/>
                  <a:gd name="connsiteX7" fmla="*/ 1575236 w 4037486"/>
                  <a:gd name="connsiteY7" fmla="*/ 235537 h 415202"/>
                  <a:gd name="connsiteX8" fmla="*/ 2137191 w 4037486"/>
                  <a:gd name="connsiteY8" fmla="*/ 271331 h 415202"/>
                  <a:gd name="connsiteX9" fmla="*/ 2823707 w 4037486"/>
                  <a:gd name="connsiteY9" fmla="*/ 140327 h 415202"/>
                  <a:gd name="connsiteX10" fmla="*/ 3115065 w 4037486"/>
                  <a:gd name="connsiteY10" fmla="*/ 16482 h 415202"/>
                  <a:gd name="connsiteX11" fmla="*/ 3167323 w 4037486"/>
                  <a:gd name="connsiteY11" fmla="*/ 1449 h 415202"/>
                  <a:gd name="connsiteX12" fmla="*/ 3855271 w 4037486"/>
                  <a:gd name="connsiteY12" fmla="*/ 17 h 415202"/>
                  <a:gd name="connsiteX13" fmla="*/ 4037816 w 4037486"/>
                  <a:gd name="connsiteY13" fmla="*/ 183995 h 415202"/>
                  <a:gd name="connsiteX14" fmla="*/ 4023499 w 4037486"/>
                  <a:gd name="connsiteY14" fmla="*/ 309987 h 415202"/>
                  <a:gd name="connsiteX15" fmla="*/ 3861714 w 4037486"/>
                  <a:gd name="connsiteY15" fmla="*/ 413788 h 415202"/>
                  <a:gd name="connsiteX16" fmla="*/ 2528054 w 4037486"/>
                  <a:gd name="connsiteY16" fmla="*/ 413788 h 415202"/>
                  <a:gd name="connsiteX17" fmla="*/ 2020505 w 4037486"/>
                  <a:gd name="connsiteY17" fmla="*/ 415220 h 41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37486" h="415202">
                    <a:moveTo>
                      <a:pt x="2020505" y="415220"/>
                    </a:moveTo>
                    <a:cubicBezTo>
                      <a:pt x="1409871" y="415220"/>
                      <a:pt x="799237" y="413788"/>
                      <a:pt x="188603" y="415935"/>
                    </a:cubicBezTo>
                    <a:cubicBezTo>
                      <a:pt x="82655" y="416651"/>
                      <a:pt x="-6113" y="344349"/>
                      <a:pt x="330" y="225515"/>
                    </a:cubicBezTo>
                    <a:cubicBezTo>
                      <a:pt x="2478" y="184711"/>
                      <a:pt x="1046" y="141759"/>
                      <a:pt x="15363" y="104534"/>
                    </a:cubicBezTo>
                    <a:cubicBezTo>
                      <a:pt x="40419" y="37958"/>
                      <a:pt x="94109" y="1449"/>
                      <a:pt x="166411" y="1449"/>
                    </a:cubicBezTo>
                    <a:cubicBezTo>
                      <a:pt x="404795" y="733"/>
                      <a:pt x="643178" y="733"/>
                      <a:pt x="881562" y="1449"/>
                    </a:cubicBezTo>
                    <a:cubicBezTo>
                      <a:pt x="891584" y="1449"/>
                      <a:pt x="902322" y="5028"/>
                      <a:pt x="911628" y="10039"/>
                    </a:cubicBezTo>
                    <a:cubicBezTo>
                      <a:pt x="1120661" y="120283"/>
                      <a:pt x="1343295" y="194733"/>
                      <a:pt x="1575236" y="235537"/>
                    </a:cubicBezTo>
                    <a:cubicBezTo>
                      <a:pt x="1760645" y="268467"/>
                      <a:pt x="1948203" y="280637"/>
                      <a:pt x="2137191" y="271331"/>
                    </a:cubicBezTo>
                    <a:cubicBezTo>
                      <a:pt x="2372711" y="259877"/>
                      <a:pt x="2602504" y="219788"/>
                      <a:pt x="2823707" y="140327"/>
                    </a:cubicBezTo>
                    <a:cubicBezTo>
                      <a:pt x="2923212" y="104534"/>
                      <a:pt x="3017707" y="57287"/>
                      <a:pt x="3115065" y="16482"/>
                    </a:cubicBezTo>
                    <a:cubicBezTo>
                      <a:pt x="3131530" y="9323"/>
                      <a:pt x="3150142" y="1449"/>
                      <a:pt x="3167323" y="1449"/>
                    </a:cubicBezTo>
                    <a:cubicBezTo>
                      <a:pt x="3396400" y="733"/>
                      <a:pt x="3626193" y="2881"/>
                      <a:pt x="3855271" y="17"/>
                    </a:cubicBezTo>
                    <a:cubicBezTo>
                      <a:pt x="3966946" y="-1415"/>
                      <a:pt x="4046407" y="86637"/>
                      <a:pt x="4037816" y="183995"/>
                    </a:cubicBezTo>
                    <a:cubicBezTo>
                      <a:pt x="4034237" y="226231"/>
                      <a:pt x="4036385" y="270615"/>
                      <a:pt x="4023499" y="309987"/>
                    </a:cubicBezTo>
                    <a:cubicBezTo>
                      <a:pt x="4002739" y="375847"/>
                      <a:pt x="3936879" y="413788"/>
                      <a:pt x="3861714" y="413788"/>
                    </a:cubicBezTo>
                    <a:cubicBezTo>
                      <a:pt x="3417160" y="413788"/>
                      <a:pt x="2972607" y="413788"/>
                      <a:pt x="2528054" y="413788"/>
                    </a:cubicBezTo>
                    <a:cubicBezTo>
                      <a:pt x="2359826" y="415220"/>
                      <a:pt x="2190165" y="415220"/>
                      <a:pt x="2020505" y="415220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4C5D728-4D8B-4954-A920-C75C2BB5CF3E}"/>
                  </a:ext>
                </a:extLst>
              </p:cNvPr>
              <p:cNvSpPr/>
              <p:nvPr/>
            </p:nvSpPr>
            <p:spPr>
              <a:xfrm>
                <a:off x="4788828" y="4925161"/>
                <a:ext cx="1968632" cy="866198"/>
              </a:xfrm>
              <a:custGeom>
                <a:avLst/>
                <a:gdLst>
                  <a:gd name="connsiteX0" fmla="*/ 1972928 w 1968632"/>
                  <a:gd name="connsiteY0" fmla="*/ 0 h 866198"/>
                  <a:gd name="connsiteX1" fmla="*/ 1972928 w 1968632"/>
                  <a:gd name="connsiteY1" fmla="*/ 869062 h 866198"/>
                  <a:gd name="connsiteX2" fmla="*/ 0 w 1968632"/>
                  <a:gd name="connsiteY2" fmla="*/ 869062 h 866198"/>
                  <a:gd name="connsiteX3" fmla="*/ 0 w 1968632"/>
                  <a:gd name="connsiteY3" fmla="*/ 0 h 866198"/>
                  <a:gd name="connsiteX4" fmla="*/ 1972928 w 1968632"/>
                  <a:gd name="connsiteY4" fmla="*/ 0 h 866198"/>
                  <a:gd name="connsiteX5" fmla="*/ 982169 w 1968632"/>
                  <a:gd name="connsiteY5" fmla="*/ 637121 h 866198"/>
                  <a:gd name="connsiteX6" fmla="*/ 1188338 w 1968632"/>
                  <a:gd name="connsiteY6" fmla="*/ 440258 h 866198"/>
                  <a:gd name="connsiteX7" fmla="*/ 992907 w 1968632"/>
                  <a:gd name="connsiteY7" fmla="*/ 232657 h 866198"/>
                  <a:gd name="connsiteX8" fmla="*/ 784590 w 1968632"/>
                  <a:gd name="connsiteY8" fmla="*/ 432383 h 866198"/>
                  <a:gd name="connsiteX9" fmla="*/ 982169 w 1968632"/>
                  <a:gd name="connsiteY9" fmla="*/ 637121 h 86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8632" h="866198">
                    <a:moveTo>
                      <a:pt x="1972928" y="0"/>
                    </a:moveTo>
                    <a:cubicBezTo>
                      <a:pt x="1972928" y="290642"/>
                      <a:pt x="1972928" y="579136"/>
                      <a:pt x="1972928" y="869062"/>
                    </a:cubicBezTo>
                    <a:cubicBezTo>
                      <a:pt x="1315047" y="869062"/>
                      <a:pt x="658597" y="869062"/>
                      <a:pt x="0" y="869062"/>
                    </a:cubicBezTo>
                    <a:cubicBezTo>
                      <a:pt x="0" y="579852"/>
                      <a:pt x="0" y="290642"/>
                      <a:pt x="0" y="0"/>
                    </a:cubicBezTo>
                    <a:cubicBezTo>
                      <a:pt x="657165" y="0"/>
                      <a:pt x="1313615" y="0"/>
                      <a:pt x="1972928" y="0"/>
                    </a:cubicBezTo>
                    <a:close/>
                    <a:moveTo>
                      <a:pt x="982169" y="637121"/>
                    </a:moveTo>
                    <a:cubicBezTo>
                      <a:pt x="1091696" y="639985"/>
                      <a:pt x="1184043" y="551933"/>
                      <a:pt x="1188338" y="440258"/>
                    </a:cubicBezTo>
                    <a:cubicBezTo>
                      <a:pt x="1192633" y="331446"/>
                      <a:pt x="1102434" y="236236"/>
                      <a:pt x="992907" y="232657"/>
                    </a:cubicBezTo>
                    <a:cubicBezTo>
                      <a:pt x="880516" y="229077"/>
                      <a:pt x="786737" y="318561"/>
                      <a:pt x="784590" y="432383"/>
                    </a:cubicBezTo>
                    <a:cubicBezTo>
                      <a:pt x="781010" y="541911"/>
                      <a:pt x="870494" y="634257"/>
                      <a:pt x="982169" y="637121"/>
                    </a:cubicBezTo>
                    <a:close/>
                  </a:path>
                </a:pathLst>
              </a:custGeom>
              <a:grpFill/>
              <a:ln w="71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98D259-6670-2B4F-9183-A3B46812F990}"/>
              </a:ext>
            </a:extLst>
          </p:cNvPr>
          <p:cNvGrpSpPr/>
          <p:nvPr/>
        </p:nvGrpSpPr>
        <p:grpSpPr>
          <a:xfrm>
            <a:off x="3449752" y="3207357"/>
            <a:ext cx="693414" cy="693414"/>
            <a:chOff x="3449752" y="3207357"/>
            <a:chExt cx="693414" cy="6934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9388679-2FF1-4AE2-9767-20C955D36254}"/>
                </a:ext>
              </a:extLst>
            </p:cNvPr>
            <p:cNvSpPr/>
            <p:nvPr/>
          </p:nvSpPr>
          <p:spPr>
            <a:xfrm>
              <a:off x="3449752" y="3207357"/>
              <a:ext cx="693414" cy="6934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Teardrop 6">
              <a:extLst>
                <a:ext uri="{FF2B5EF4-FFF2-40B4-BE49-F238E27FC236}">
                  <a16:creationId xmlns:a16="http://schemas.microsoft.com/office/drawing/2014/main" id="{AEFA9D82-F7C7-4409-9F86-6E15F2EB0061}"/>
                </a:ext>
              </a:extLst>
            </p:cNvPr>
            <p:cNvSpPr/>
            <p:nvPr/>
          </p:nvSpPr>
          <p:spPr>
            <a:xfrm rot="8100000">
              <a:off x="3636362" y="3374305"/>
              <a:ext cx="327519" cy="308491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B6300F-A209-7C4B-9C7D-3B899A5B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494" y="4835220"/>
            <a:ext cx="587825" cy="53758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7191B1B-BEE3-8941-B771-2152618763B7}"/>
              </a:ext>
            </a:extLst>
          </p:cNvPr>
          <p:cNvGrpSpPr/>
          <p:nvPr/>
        </p:nvGrpSpPr>
        <p:grpSpPr>
          <a:xfrm>
            <a:off x="5610225" y="1008143"/>
            <a:ext cx="822960" cy="822960"/>
            <a:chOff x="4281193" y="1673927"/>
            <a:chExt cx="693414" cy="69341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D66A1D2-CB58-4620-9DC4-2F0A14AB4874}"/>
                </a:ext>
              </a:extLst>
            </p:cNvPr>
            <p:cNvSpPr/>
            <p:nvPr/>
          </p:nvSpPr>
          <p:spPr>
            <a:xfrm>
              <a:off x="4281193" y="1673927"/>
              <a:ext cx="693414" cy="693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26CF4E-A4F6-4840-89BC-5F66AAAE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490" y="1824716"/>
              <a:ext cx="466905" cy="380302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0DE4AF2-E1A2-0741-9195-B16419C8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64" y="5040291"/>
            <a:ext cx="536268" cy="3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A386A7-5088-4F07-837E-FA4EC743D97B}"/>
              </a:ext>
            </a:extLst>
          </p:cNvPr>
          <p:cNvSpPr txBox="1"/>
          <p:nvPr/>
        </p:nvSpPr>
        <p:spPr>
          <a:xfrm>
            <a:off x="310339" y="173942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rgbClr val="984807"/>
                </a:solidFill>
                <a:latin typeface="+mj-lt"/>
                <a:cs typeface="Arial" pitchFamily="34" charset="0"/>
              </a:rPr>
              <a:t>Scrapy</a:t>
            </a:r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: </a:t>
            </a:r>
            <a:r>
              <a:rPr lang="en-US" altLang="ko-KR" sz="4400" b="1" dirty="0" err="1">
                <a:solidFill>
                  <a:srgbClr val="984807"/>
                </a:solidFill>
                <a:latin typeface="+mj-lt"/>
                <a:cs typeface="Arial" pitchFamily="34" charset="0"/>
              </a:rPr>
              <a:t>coffeereview.com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9E227-B7F9-4740-90A9-7E00B3366D75}"/>
              </a:ext>
            </a:extLst>
          </p:cNvPr>
          <p:cNvSpPr txBox="1"/>
          <p:nvPr/>
        </p:nvSpPr>
        <p:spPr>
          <a:xfrm>
            <a:off x="319062" y="6572490"/>
            <a:ext cx="393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coffeereview.com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0E560-821E-4FE1-85A3-BC7A9698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107393"/>
            <a:ext cx="4694452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42FF5-2579-45D2-860B-23CB5893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58" y="1107394"/>
            <a:ext cx="4402854" cy="52154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72136C-5FB8-405B-A124-A7D50C40E47D}"/>
              </a:ext>
            </a:extLst>
          </p:cNvPr>
          <p:cNvCxnSpPr>
            <a:cxnSpLocks/>
          </p:cNvCxnSpPr>
          <p:nvPr/>
        </p:nvCxnSpPr>
        <p:spPr>
          <a:xfrm flipV="1">
            <a:off x="1908313" y="4631635"/>
            <a:ext cx="4522447" cy="685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1378E1-C597-7C45-B655-0E352BBD52D2}"/>
              </a:ext>
            </a:extLst>
          </p:cNvPr>
          <p:cNvSpPr/>
          <p:nvPr/>
        </p:nvSpPr>
        <p:spPr>
          <a:xfrm>
            <a:off x="6590731" y="4035287"/>
            <a:ext cx="4694452" cy="11728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1A7915-7280-4A0F-99B7-10D233E9762A}"/>
              </a:ext>
            </a:extLst>
          </p:cNvPr>
          <p:cNvSpPr txBox="1"/>
          <p:nvPr/>
        </p:nvSpPr>
        <p:spPr>
          <a:xfrm>
            <a:off x="396431" y="215861"/>
            <a:ext cx="111756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Correlations: Rating and coffee characteristics</a:t>
            </a:r>
            <a:endParaRPr lang="ko-KR" altLang="en-US" sz="36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BE51D0-BC51-4820-A3EA-52B0F89E115C}"/>
              </a:ext>
            </a:extLst>
          </p:cNvPr>
          <p:cNvGrpSpPr/>
          <p:nvPr/>
        </p:nvGrpSpPr>
        <p:grpSpPr>
          <a:xfrm>
            <a:off x="328999" y="5067054"/>
            <a:ext cx="11623515" cy="1706977"/>
            <a:chOff x="-10078" y="4740475"/>
            <a:chExt cx="12245349" cy="21537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305B6-A5EF-4474-BAF4-2DC70B67A26D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DFF1D617-93F7-4D3C-B9A1-4989A672F89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1A7F00A-1970-463E-BA41-FA4A3CBEB8A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5F425-08F4-497F-A38A-242B0A86FD2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BF4DE811-B18A-48F0-96D8-3CFD6475FD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BE3F049-F6E2-49C2-9C7B-FB9304DF033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71867C-9794-4E64-8CD1-C9A5EC3C1C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5106CC6-9307-4630-B6E3-7A65B8E0A20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A41A262-FBA3-40C8-9F99-7C6CA059CB3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6778A00-1E9F-467D-9961-F5E9B4283D03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7EF33C80-FC74-4FD1-B9BD-0CED47E6FA7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2AF22289-B1A8-4C33-B8A0-F0004B09F71E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2498D3-7D6C-4F4A-9ED2-ECF4B2B79D49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181D4FC-0F44-40F7-A7F7-3929D934CFE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C47814D-A01B-459A-A30A-CB5A1B530F9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0DAAF28-7C33-40DE-B398-A2147D1044FF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789A29C-81CE-4CF4-B6E8-C77A483F1B22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3B25D59-1D7A-4C43-9FDB-546816B04D6D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8019A87-EC4B-431B-A946-52DBB71C890A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DFF3CF4-7657-4F8C-A724-E07A5FF1DCB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660E35BF-ADBC-4945-8623-ED56A007217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3EFF07F-52D4-4546-9204-BF34717ADDC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2838367-A73D-47AA-A5DE-19B3AC5D73A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238B5BF-6630-494D-9440-62A5390CC89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54BB2D-E2C3-4110-BAC6-25D83F19BE47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74DB8D6-12DB-4768-A87E-6C8FBDE48D7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14A3B293-E1CC-493D-9BA8-69F98E75F93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39F82F-F7BA-4066-A1A7-04BB617223DD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33EDD45-B13C-473D-9829-C638F1A0BA1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85125644-0454-4633-9A69-6E27098D4F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DA4C83-26E8-46C1-AC4E-D85E7A04AC56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D17158A7-6F8C-45E6-AD01-6E8BA54FD77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36DB875-284C-4209-89FE-7066ED948C1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61619CB-4D2C-42D1-9280-26F86FB65D41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F9BFA17-4FEB-4C6F-98B5-857743DF1F5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0C32AF7-7747-4D8E-9BAD-60CACA9051B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9630C9-820D-4F6E-8A26-16A034CB56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58A2D06-43CE-4502-AB08-180A9E00362A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0A644F4-18B3-4BCB-923F-F9A08FEEF45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AC789A-3442-4F90-9A2C-D8845D3EEF00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EDB23346-FE19-4605-919A-073E8A9D9E6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9B344B1-3DD9-44FC-8842-F7EF10C76FA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51A1D7-BC6D-46A3-8E23-6ED595BA0558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16C61DE6-1C1F-4762-AB81-52D8E54FE49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E025FEF-7203-450E-BF7C-699378B3A3C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80A46B-A178-4DC8-9B24-E8B482335792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8A6474A-1E94-46FF-B18A-1262DD53E502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D8DDA8A-5B8F-43B4-9DA8-886C021E7DC6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478E9F-2BFF-44DA-93CA-9C3C22D5E305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D96A910-373B-4953-A399-F295465E78B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5F62AEA-5985-437B-BF7F-C70AD072A4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49A10A-817C-4B86-AC97-12AC4C449B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BF8EB96-CF5E-4640-A225-691560DEF685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5CFFC22-851B-4FB3-81EB-7EC17E2E418E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E854A6B-5A04-4959-B4AB-4F793591D57C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903A11B-188C-4F32-A92B-9165EB302F0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264D383-62A4-4FFC-B4C7-DD59EB28E3C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B365F80-78E6-4CC1-B837-8154967ADA3C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8E5FA37-9FBB-4A7D-9900-BA5275F2C396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EE79CD9-EE80-4FED-81EA-AB27A604E8F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512D19-B865-4411-A8D0-10C1F1C12473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EF3F861-0A7D-4D5B-BA68-49B47E6702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682C632-9096-4FA7-80F3-CF3C1AAC43F6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02A8B70-AE7C-426E-BCE2-5E9D47B79750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750B737-520F-4648-B14F-E1F62E7F41F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CBE3267-6324-4ED5-9BAD-9AB0A1A7A9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63465B-C113-4B57-9AC0-65BF762567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8E2D175-9A34-47DD-8896-4343398E78E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11718AB-8F0A-4613-83FB-2CDB5187C419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9723A38-7F9D-4575-8FF0-62E0D154F5F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B035971-20E8-40BF-9C0B-EF7ADAC021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046D622-1205-4031-80DC-2BB2E53F396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DBD17E-A5C8-4C68-88B9-C9FFA47CF239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ACE2BBF-CD44-40A4-A6A3-2D103491A675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F4C5CA-0D97-49D5-B558-DA6B6412989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CE26F8-8E59-43E0-9718-52E5EC2A93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CF95125-3BBB-40F4-A67B-726CD9D6996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0574D1E2-E2A0-4891-B38D-312F94D53E71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CD7EEE5-E95C-4E41-8B0D-550617855325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10E46CE-75E5-4360-85F8-546504EB6D0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B8483AC-A6EA-49A2-89A8-F395758F181E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519F6A-8729-4A7B-80EB-B43974349E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46729EE-0688-444B-B2B2-37E13EE5C43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D932197-7568-43CA-BC00-C68C0F29745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F300FCF-8DB2-4A1C-A253-147068B29363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FAE89A2-0EA1-429C-9901-4AF127B836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D9DF7CEB-2B1A-4CC8-BD5B-3765F5E9ECA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19D44F-65B3-4D23-A514-E86076CE21D9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3F3B11AD-E4CE-4081-BD3D-EF3686A6E4A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781D1A7-184B-4BA6-8E80-BE026CDA42C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6A37ECC-536C-4994-850F-9AD192EDC675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2DC7D94-646F-446B-9603-CE0C8609143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690068B-DD07-410C-87D1-AEBA1C9DC02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478A42-1C5F-4EDB-890E-9035A38D82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168D4BB-9A87-405C-95FC-9D95BC63CDE5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4E297CA-5265-4F33-9C77-AD7793B3B141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7832AA8-1A86-4FD4-8508-BA7CCEEEE94A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0A4C232-5486-4455-B4A0-D4238B63A5C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E697439-EDFD-4F6C-B12A-2E1465A74B5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277420-19AD-4D80-8F5D-6853D597553F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F8946A4-26E4-483E-A2B1-F8BAF7B47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5741596-0367-4114-9933-9FD35C1E76A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2E0AC2-0FB2-4EE6-A4DE-C597B8E57F3B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402F2B1-6818-4EA1-A3A2-94CACB5952A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F7D0EC8-94CB-4C1B-A955-245DAF1923F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10FDD3-D825-4B60-9715-3B5849985033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80FABAB-14DA-42AC-8A41-38BDB7202C8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30B7182-E0C6-43AC-9600-2E8D26A83F3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24E4FA3-80C3-44C0-87C4-1CEFF363881A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12109F4-8DAB-4833-A9CD-63E56C444BF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44604262-76D1-4255-968A-5A661241EB6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16AB545-9B08-40F8-8260-4F48B9900D64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7BDD5B3-B9BD-4E10-8184-28304E27535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DE9BFE2-68F1-4298-8E02-7D9A4BF755C4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FBC9F5E-F775-4F4B-99F7-88FC38B7BA7B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A9FE4B3-5775-4AD9-B69B-4C146C9C45D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90F740A-D46A-49D6-AB6F-FC03CE1C24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CFD97A3-B3EE-49F4-8678-A23CF9C25BFE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E66E758-096F-413D-9E44-3DB52F98C42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854E2B1-425B-4E9C-BBBC-CF07D319E663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F1CE6ED-66A5-4D38-BA46-92EDF1413731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34AA666-0D61-41E9-9717-6938A835DC8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E3E4F7D-02C0-48D6-907E-FCDE703CEEC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E1955A8-2B44-4E4A-8472-6DB5A87D2E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19EEFCF-50FD-4BAC-9234-3B835F6EABBD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BD61E47-7644-42FF-978A-6F0DDAAEA82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1C20962-9F65-46EB-9C8D-8364E793D820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01346633-A6C4-422D-8B5D-02DE1F4FFB3B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25C9E91-5501-400A-B374-DC33C97AC6C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428E9A9-906F-4311-9D63-9C9F6EA9B43C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A0694BF-B92F-417E-BEFA-3991BA840BE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CEF4307-24F2-4377-A092-D8BC179B86A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01B5CED-B0FA-4A63-8E51-B541194053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DBF0AF6-8E25-4B74-90B5-97BF2982E18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0AF972F-D747-4D29-8E4B-06BC6A1976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B8C42B-273B-4CBC-AAB8-097D49D64DB6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B80FBE1-1700-46E2-AC8D-03ADEC122E9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944B9D2-B728-4F85-9545-281FEB46F52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BE453B5-1197-4BC6-A7FE-20127DB61C69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4E3666D-9B6D-4AF7-BEFD-5AC737F284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9ADC6B5-97AF-4927-AAA9-CD7A6FC665E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783BB9-97D0-481D-9967-CD2D3B5335ED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0912E14-F656-41EF-AC3F-30FB5F875F8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C3C9AF9-75CE-4F32-A1B2-36D381D52D6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E448BAD-1F24-458F-A7B6-E270F4AED204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EB79E47-8FF9-4653-84FB-5CEC6C1A944E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AF9E931-405F-4DD2-B2C6-0F80319EE39A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B117DC-C0AF-4BFA-9C7C-D71D1B07653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68E0391-F106-4BD5-85CD-B79FF5B5A9C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EA6B8CA-908E-43B8-9FAD-DD00956417B9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17EE71-8B80-4D6B-854E-A1E697E96101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0A1A1EC-4959-448F-AB78-F53CE701C63D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2C100B4-E6CA-4112-A830-2761DAC21C98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1CD601-7E7B-4D16-AC7A-22E9A7B26C9B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F34B339-F1C7-43E0-87EC-F77653A7EDBB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9D6AF7A-6004-4D3F-8B0D-FCED2304B284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8D6A873-B2F3-45FD-B171-0C56EACD7B53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F99085F-F815-4C7A-9A3B-EB2D7DF71F3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83FC055-534D-49C1-A3E4-2619117C712D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B218E6C-50C6-47D8-803F-D47A1811868C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07E868A-2D4A-4DBD-8514-298E03534E6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4F91DFF-6A26-4A3E-8A99-EA593F99902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83C37DF-A9F9-4073-A2F7-6697A4936E9B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B1F7CF9-A257-4979-A457-7106329FB096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2C07CC-08F3-45AA-A33E-2DED7D332F5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72AC25B-7DF8-4591-B341-DFCA9062BA76}"/>
              </a:ext>
            </a:extLst>
          </p:cNvPr>
          <p:cNvSpPr txBox="1"/>
          <p:nvPr/>
        </p:nvSpPr>
        <p:spPr>
          <a:xfrm>
            <a:off x="778896" y="3840978"/>
            <a:ext cx="254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Acidity: 0.802</a:t>
            </a:r>
          </a:p>
          <a:p>
            <a:endParaRPr lang="en-US" b="1" dirty="0"/>
          </a:p>
          <a:p>
            <a:r>
              <a:rPr lang="en-US" sz="1200" i="1" dirty="0"/>
              <a:t>the pleasant tartness of a fine coffee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56A0E38-C9B1-4170-8988-A9FD2C360EC2}"/>
              </a:ext>
            </a:extLst>
          </p:cNvPr>
          <p:cNvSpPr txBox="1"/>
          <p:nvPr/>
        </p:nvSpPr>
        <p:spPr>
          <a:xfrm>
            <a:off x="3540405" y="3840978"/>
            <a:ext cx="2547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Aroma: 0.784</a:t>
            </a:r>
          </a:p>
          <a:p>
            <a:endParaRPr lang="en-US" b="1" dirty="0"/>
          </a:p>
          <a:p>
            <a:r>
              <a:rPr lang="en-US" sz="1200" i="1" dirty="0"/>
              <a:t>fragrance produced by hot, freshly brewed coffee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BAA1CEA-F83C-41AE-8279-4326F6E67717}"/>
              </a:ext>
            </a:extLst>
          </p:cNvPr>
          <p:cNvSpPr txBox="1"/>
          <p:nvPr/>
        </p:nvSpPr>
        <p:spPr>
          <a:xfrm>
            <a:off x="9065631" y="3840978"/>
            <a:ext cx="2552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Body: 0.634</a:t>
            </a:r>
          </a:p>
          <a:p>
            <a:endParaRPr lang="en-US" b="1" dirty="0"/>
          </a:p>
          <a:p>
            <a:r>
              <a:rPr lang="en-US" sz="1200" i="1" dirty="0"/>
              <a:t>the sensation of heaviness, richness, or thickness and associated texture when one tastes coffee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310E3CC-0401-4044-AEFD-5EA5AFF51628}"/>
              </a:ext>
            </a:extLst>
          </p:cNvPr>
          <p:cNvSpPr txBox="1"/>
          <p:nvPr/>
        </p:nvSpPr>
        <p:spPr>
          <a:xfrm>
            <a:off x="6301913" y="3840978"/>
            <a:ext cx="2549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Flavor: 0.805</a:t>
            </a:r>
          </a:p>
          <a:p>
            <a:endParaRPr lang="en-US" b="1" dirty="0"/>
          </a:p>
          <a:p>
            <a:r>
              <a:rPr lang="en-US" sz="1200" i="1" dirty="0"/>
              <a:t>what distinguishes the sensory experience of coffee once its acidity, body, and aroma have been described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61A43429-05E4-469D-A28F-2A212A84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33" y="1147719"/>
            <a:ext cx="2547257" cy="2547257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AC5E2497-026D-4142-84EA-FA5644687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017" y="1147719"/>
            <a:ext cx="2643435" cy="2643435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383E273D-BE11-4B63-B3CC-81BCB4BB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05" y="1147719"/>
            <a:ext cx="2514597" cy="251459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4BFC92C0-71CB-457D-A1DA-EA8C712EC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18" y="1147719"/>
            <a:ext cx="2615300" cy="26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BC12093-D036-AD42-ACF3-E59D37E02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3" y="1239216"/>
            <a:ext cx="5136395" cy="5136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2BC0B-3DC5-4A09-BA36-37AD417D6B70}"/>
              </a:ext>
            </a:extLst>
          </p:cNvPr>
          <p:cNvSpPr txBox="1"/>
          <p:nvPr/>
        </p:nvSpPr>
        <p:spPr>
          <a:xfrm>
            <a:off x="524950" y="151740"/>
            <a:ext cx="581053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Roast Concentration</a:t>
            </a:r>
          </a:p>
          <a:p>
            <a:r>
              <a:rPr lang="en-US" altLang="ko-KR" sz="28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of top-rated coffees</a:t>
            </a:r>
            <a:endParaRPr lang="ko-KR" altLang="en-US" sz="28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Freeform 25">
            <a:extLst>
              <a:ext uri="{FF2B5EF4-FFF2-40B4-BE49-F238E27FC236}">
                <a16:creationId xmlns:a16="http://schemas.microsoft.com/office/drawing/2014/main" id="{27B5BE81-7A82-4A50-82AA-4144E1164714}"/>
              </a:ext>
            </a:extLst>
          </p:cNvPr>
          <p:cNvSpPr>
            <a:spLocks noChangeAspect="1"/>
          </p:cNvSpPr>
          <p:nvPr/>
        </p:nvSpPr>
        <p:spPr>
          <a:xfrm>
            <a:off x="8272368" y="1371636"/>
            <a:ext cx="1394145" cy="112517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Freeform 26">
            <a:extLst>
              <a:ext uri="{FF2B5EF4-FFF2-40B4-BE49-F238E27FC236}">
                <a16:creationId xmlns:a16="http://schemas.microsoft.com/office/drawing/2014/main" id="{BF343855-70CD-4D88-B3F3-01E778D3147E}"/>
              </a:ext>
            </a:extLst>
          </p:cNvPr>
          <p:cNvSpPr/>
          <p:nvPr/>
        </p:nvSpPr>
        <p:spPr>
          <a:xfrm>
            <a:off x="8659535" y="3868315"/>
            <a:ext cx="668257" cy="61011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Freeform 27">
            <a:extLst>
              <a:ext uri="{FF2B5EF4-FFF2-40B4-BE49-F238E27FC236}">
                <a16:creationId xmlns:a16="http://schemas.microsoft.com/office/drawing/2014/main" id="{0FEDBB89-8ED5-44CC-BF48-7D37CEF49DBA}"/>
              </a:ext>
            </a:extLst>
          </p:cNvPr>
          <p:cNvSpPr/>
          <p:nvPr/>
        </p:nvSpPr>
        <p:spPr>
          <a:xfrm>
            <a:off x="8797693" y="6048447"/>
            <a:ext cx="391940" cy="32716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Freeform 28">
            <a:extLst>
              <a:ext uri="{FF2B5EF4-FFF2-40B4-BE49-F238E27FC236}">
                <a16:creationId xmlns:a16="http://schemas.microsoft.com/office/drawing/2014/main" id="{27B7E087-90A9-4919-8EBF-615D79253340}"/>
              </a:ext>
            </a:extLst>
          </p:cNvPr>
          <p:cNvSpPr>
            <a:spLocks noChangeAspect="1"/>
          </p:cNvSpPr>
          <p:nvPr/>
        </p:nvSpPr>
        <p:spPr>
          <a:xfrm>
            <a:off x="8506476" y="2753743"/>
            <a:ext cx="950790" cy="76735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392B-9BE3-4743-8C29-07736632ECBA}"/>
              </a:ext>
            </a:extLst>
          </p:cNvPr>
          <p:cNvSpPr txBox="1"/>
          <p:nvPr/>
        </p:nvSpPr>
        <p:spPr>
          <a:xfrm>
            <a:off x="7053580" y="1639951"/>
            <a:ext cx="771638" cy="527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E15BD-4509-4574-A465-AE6D80D2E004}"/>
              </a:ext>
            </a:extLst>
          </p:cNvPr>
          <p:cNvSpPr txBox="1"/>
          <p:nvPr/>
        </p:nvSpPr>
        <p:spPr>
          <a:xfrm>
            <a:off x="7053399" y="2840894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22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91C96-EEDA-4ACD-97C3-A9EF80954730}"/>
              </a:ext>
            </a:extLst>
          </p:cNvPr>
          <p:cNvSpPr txBox="1"/>
          <p:nvPr/>
        </p:nvSpPr>
        <p:spPr>
          <a:xfrm>
            <a:off x="7053399" y="3893076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13</a:t>
            </a:r>
            <a:r>
              <a:rPr lang="en-US" altLang="ko-KR" sz="1600" b="1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E5904-CA6D-49C8-B6BB-13F0D973DC8F}"/>
              </a:ext>
            </a:extLst>
          </p:cNvPr>
          <p:cNvSpPr txBox="1"/>
          <p:nvPr/>
        </p:nvSpPr>
        <p:spPr>
          <a:xfrm>
            <a:off x="7154536" y="5859627"/>
            <a:ext cx="78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1</a:t>
            </a:r>
            <a:r>
              <a:rPr lang="en-US" altLang="ko-KR" sz="1600" b="1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1ABA8F-39E6-4F29-AF13-77A4293B8651}"/>
              </a:ext>
            </a:extLst>
          </p:cNvPr>
          <p:cNvSpPr/>
          <p:nvPr/>
        </p:nvSpPr>
        <p:spPr>
          <a:xfrm>
            <a:off x="6588193" y="2111605"/>
            <a:ext cx="1590394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Medium-Light</a:t>
            </a: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EFE23A9A-A6EF-46B2-B583-9C24FBFF788E}"/>
              </a:ext>
            </a:extLst>
          </p:cNvPr>
          <p:cNvSpPr/>
          <p:nvPr/>
        </p:nvSpPr>
        <p:spPr>
          <a:xfrm>
            <a:off x="8727919" y="4952814"/>
            <a:ext cx="483042" cy="52768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8099A8-6899-4419-BFD4-76D11D94F748}"/>
              </a:ext>
            </a:extLst>
          </p:cNvPr>
          <p:cNvSpPr/>
          <p:nvPr/>
        </p:nvSpPr>
        <p:spPr>
          <a:xfrm>
            <a:off x="6927258" y="3242504"/>
            <a:ext cx="1567500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408-3C12-4F6B-9AEC-2319FEC5A7C3}"/>
              </a:ext>
            </a:extLst>
          </p:cNvPr>
          <p:cNvSpPr/>
          <p:nvPr/>
        </p:nvSpPr>
        <p:spPr>
          <a:xfrm>
            <a:off x="7070194" y="4311741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CCAA8F-F23A-4C29-8EDF-FDEAD0C734F4}"/>
              </a:ext>
            </a:extLst>
          </p:cNvPr>
          <p:cNvSpPr/>
          <p:nvPr/>
        </p:nvSpPr>
        <p:spPr>
          <a:xfrm>
            <a:off x="6621325" y="5325001"/>
            <a:ext cx="161600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Medium-Dark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A4915-C634-48CD-A805-76957487CC0A}"/>
              </a:ext>
            </a:extLst>
          </p:cNvPr>
          <p:cNvSpPr txBox="1"/>
          <p:nvPr/>
        </p:nvSpPr>
        <p:spPr>
          <a:xfrm>
            <a:off x="7152789" y="4922559"/>
            <a:ext cx="7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4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F0A72-BB2C-4EDB-B1E1-C34F38DC7BC5}"/>
              </a:ext>
            </a:extLst>
          </p:cNvPr>
          <p:cNvSpPr/>
          <p:nvPr/>
        </p:nvSpPr>
        <p:spPr>
          <a:xfrm>
            <a:off x="7073303" y="6254406"/>
            <a:ext cx="1620638" cy="37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395311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7340F1-DEFD-7B4F-9C84-3A3410F0B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80" y="885815"/>
            <a:ext cx="6173658" cy="59523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700DF4-FBF7-448F-85C4-E2EBBC4F49B6}"/>
              </a:ext>
            </a:extLst>
          </p:cNvPr>
          <p:cNvSpPr txBox="1"/>
          <p:nvPr/>
        </p:nvSpPr>
        <p:spPr>
          <a:xfrm>
            <a:off x="273016" y="245887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Ratings across coffee roast types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DC09D-C9E0-4310-BA5D-D965CD07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28" y="1909276"/>
            <a:ext cx="3373274" cy="338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26351618-F339-4D8E-A616-F3A13B05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19" y="1603724"/>
            <a:ext cx="6483065" cy="432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EAD834-34F5-414C-A18B-43AF469B79ED}"/>
              </a:ext>
            </a:extLst>
          </p:cNvPr>
          <p:cNvSpPr txBox="1"/>
          <p:nvPr/>
        </p:nvSpPr>
        <p:spPr>
          <a:xfrm>
            <a:off x="329000" y="561508"/>
            <a:ext cx="103078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rgbClr val="984807"/>
                </a:solidFill>
                <a:latin typeface="+mj-lt"/>
                <a:cs typeface="Arial" pitchFamily="34" charset="0"/>
              </a:rPr>
              <a:t>Review Score Concentration</a:t>
            </a:r>
            <a:endParaRPr lang="ko-KR" altLang="en-US" sz="4400" b="1" dirty="0">
              <a:solidFill>
                <a:srgbClr val="984807"/>
              </a:solidFill>
              <a:latin typeface="+mj-lt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1576FE-A9F3-4C1E-9A23-C0234E60B96B}"/>
              </a:ext>
            </a:extLst>
          </p:cNvPr>
          <p:cNvSpPr txBox="1"/>
          <p:nvPr/>
        </p:nvSpPr>
        <p:spPr>
          <a:xfrm>
            <a:off x="4677789" y="6019640"/>
            <a:ext cx="606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Some of our household brands on the review spectrum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74654B-98BE-45BB-AF4D-C7309FCB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37" y="5056771"/>
            <a:ext cx="483823" cy="4189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51B104-CC1E-4882-83FE-212914BB0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05" t="23868" r="18583" b="24752"/>
          <a:stretch/>
        </p:blipFill>
        <p:spPr>
          <a:xfrm>
            <a:off x="8158213" y="3678464"/>
            <a:ext cx="617053" cy="32500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1D69525-07AB-4A5E-AA4E-80607F5E171C}"/>
              </a:ext>
            </a:extLst>
          </p:cNvPr>
          <p:cNvGrpSpPr/>
          <p:nvPr/>
        </p:nvGrpSpPr>
        <p:grpSpPr>
          <a:xfrm>
            <a:off x="686807" y="1856792"/>
            <a:ext cx="1828286" cy="3433705"/>
            <a:chOff x="5079718" y="2613499"/>
            <a:chExt cx="2136217" cy="409237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81B8156-AB98-408B-9304-9E01716D2F6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0C8FA-8146-47D7-9EFB-D5FC2105CA60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376CCD65-ED8C-45C1-B13E-AB8856484447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arallelogram 50">
                <a:extLst>
                  <a:ext uri="{FF2B5EF4-FFF2-40B4-BE49-F238E27FC236}">
                    <a16:creationId xmlns:a16="http://schemas.microsoft.com/office/drawing/2014/main" id="{0932D5EE-B0A5-4041-B68F-5874569BAE22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arallelogram 51">
                <a:extLst>
                  <a:ext uri="{FF2B5EF4-FFF2-40B4-BE49-F238E27FC236}">
                    <a16:creationId xmlns:a16="http://schemas.microsoft.com/office/drawing/2014/main" id="{E37F9FFD-5C05-495E-AA47-CE3288AA7678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Parallelogram 52">
                <a:extLst>
                  <a:ext uri="{FF2B5EF4-FFF2-40B4-BE49-F238E27FC236}">
                    <a16:creationId xmlns:a16="http://schemas.microsoft.com/office/drawing/2014/main" id="{1CCB117A-0D9C-474C-A062-E768BCC34AB6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Parallelogram 53">
                <a:extLst>
                  <a:ext uri="{FF2B5EF4-FFF2-40B4-BE49-F238E27FC236}">
                    <a16:creationId xmlns:a16="http://schemas.microsoft.com/office/drawing/2014/main" id="{EDBF4BBE-F9D0-4935-A2F9-728F293143B1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Parallelogram 54">
                <a:extLst>
                  <a:ext uri="{FF2B5EF4-FFF2-40B4-BE49-F238E27FC236}">
                    <a16:creationId xmlns:a16="http://schemas.microsoft.com/office/drawing/2014/main" id="{19CA6EC4-E1C7-48CC-899D-3C15CD7004D1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77B5462-26E0-4DCE-8923-DD399D39E984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08244A-CC56-4220-8D45-E2BC3121E9C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144A955-62EB-44D9-A1C1-550C9C9D989E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7C2BFE-3812-45B1-9A7F-B3180CF5E273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5E3E68E-8A53-4821-B58B-1D796E4E1799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6AC46B-4BEE-4CD3-B5AB-711015956B9B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72BB1E-6937-4B65-BECC-E7C1659A5322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37924B-12E1-4253-B20C-093E950D0FEC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49EAA05-82BF-497E-8390-9A44138E477F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852F82-DBCF-4447-90AE-AD8C8810994E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653948B-2471-4200-847A-35550B99B3CC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A3138B-1173-4058-B29D-9B95D688C065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945AFE1F-3DFF-495F-9B20-1D63275A5C2E}"/>
              </a:ext>
            </a:extLst>
          </p:cNvPr>
          <p:cNvGrpSpPr/>
          <p:nvPr/>
        </p:nvGrpSpPr>
        <p:grpSpPr>
          <a:xfrm>
            <a:off x="2343570" y="4374395"/>
            <a:ext cx="896463" cy="769441"/>
            <a:chOff x="564614" y="1241658"/>
            <a:chExt cx="1797856" cy="185286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967808-0211-4C9A-AFC5-7871631346E6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D124BB5-798A-4F2D-B53F-358C15355651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CAB2D3E-5CFB-4CFB-A532-AFA7C59622B8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B8FD54F-AAF2-436B-B07C-FBF04394DB14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BD6A8BA-AE45-419A-AFE2-CEBFED3B97B7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28FEEAB-D47E-484D-A6CF-4D8743518D9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5D34-B933-400E-9D29-4FCAE29BD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890" y="4575495"/>
            <a:ext cx="483822" cy="483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85AA8A-17B6-4297-8040-8460DFC79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348" y="4919374"/>
            <a:ext cx="483822" cy="3349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40B473-8EC1-46CF-A3D2-39894DC78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62" y="3232831"/>
            <a:ext cx="577046" cy="3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4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231835" y="1994455"/>
            <a:ext cx="5861865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What’s your cup of tea?</a:t>
            </a:r>
            <a:endParaRPr lang="ko-KR" altLang="en-US" sz="600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7675</TotalTime>
  <Words>194</Words>
  <Application>Microsoft Macintosh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 Shrm</cp:lastModifiedBy>
  <cp:revision>140</cp:revision>
  <dcterms:created xsi:type="dcterms:W3CDTF">2018-04-24T17:14:44Z</dcterms:created>
  <dcterms:modified xsi:type="dcterms:W3CDTF">2019-10-28T05:13:21Z</dcterms:modified>
</cp:coreProperties>
</file>